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1"/>
  </p:sldMasterIdLst>
  <p:notesMasterIdLst>
    <p:notesMasterId r:id="rId19"/>
  </p:notesMasterIdLst>
  <p:handoutMasterIdLst>
    <p:handoutMasterId r:id="rId20"/>
  </p:handoutMasterIdLst>
  <p:sldIdLst>
    <p:sldId id="257" r:id="rId2"/>
    <p:sldId id="258" r:id="rId3"/>
    <p:sldId id="259" r:id="rId4"/>
    <p:sldId id="260" r:id="rId5"/>
    <p:sldId id="261" r:id="rId6"/>
    <p:sldId id="271" r:id="rId7"/>
    <p:sldId id="262" r:id="rId8"/>
    <p:sldId id="272" r:id="rId9"/>
    <p:sldId id="263" r:id="rId10"/>
    <p:sldId id="264" r:id="rId11"/>
    <p:sldId id="265" r:id="rId12"/>
    <p:sldId id="266" r:id="rId13"/>
    <p:sldId id="267" r:id="rId14"/>
    <p:sldId id="268" r:id="rId15"/>
    <p:sldId id="273" r:id="rId16"/>
    <p:sldId id="269" r:id="rId17"/>
    <p:sldId id="270" r:id="rId18"/>
  </p:sldIdLst>
  <p:sldSz cx="9144000" cy="6858000" type="screen4x3"/>
  <p:notesSz cx="6669088" cy="9872663"/>
  <p:defaultTextStyle>
    <a:defPPr>
      <a:defRPr lang="en-A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3" autoAdjust="0"/>
    <p:restoredTop sz="94640" autoAdjust="0"/>
  </p:normalViewPr>
  <p:slideViewPr>
    <p:cSldViewPr>
      <p:cViewPr>
        <p:scale>
          <a:sx n="100" d="100"/>
          <a:sy n="100" d="100"/>
        </p:scale>
        <p:origin x="-294" y="-18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9938" cy="492906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charset="0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77607" y="0"/>
            <a:ext cx="2889938" cy="492906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charset="0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6525"/>
            <a:ext cx="2889938" cy="494522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charset="0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77607" y="9376525"/>
            <a:ext cx="2889938" cy="494522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charset="0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fld id="{14631A29-4286-4EAD-84B0-90BADB59EE59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xmlns="" val="85267466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9938" cy="492906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charset="0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77607" y="0"/>
            <a:ext cx="2889938" cy="492906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charset="0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66775" y="739775"/>
            <a:ext cx="4935538" cy="37020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66909" y="4689878"/>
            <a:ext cx="5335270" cy="4442618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noProof="0"/>
              <a:t>Click to edit Master text styles</a:t>
            </a:r>
          </a:p>
          <a:p>
            <a:pPr lvl="1"/>
            <a:r>
              <a:rPr lang="en-AU" noProof="0"/>
              <a:t>Second level</a:t>
            </a:r>
          </a:p>
          <a:p>
            <a:pPr lvl="2"/>
            <a:r>
              <a:rPr lang="en-AU" noProof="0"/>
              <a:t>Third level</a:t>
            </a:r>
          </a:p>
          <a:p>
            <a:pPr lvl="3"/>
            <a:r>
              <a:rPr lang="en-AU" noProof="0"/>
              <a:t>Fourth level</a:t>
            </a:r>
          </a:p>
          <a:p>
            <a:pPr lvl="4"/>
            <a:r>
              <a:rPr lang="en-AU" noProof="0"/>
              <a:t>Fifth level</a:t>
            </a:r>
          </a:p>
        </p:txBody>
      </p:sp>
      <p:sp>
        <p:nvSpPr>
          <p:cNvPr id="266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6525"/>
            <a:ext cx="2889938" cy="494522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charset="0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266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7607" y="9376525"/>
            <a:ext cx="2889938" cy="494522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charset="0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fld id="{653D842B-5CC9-46D8-9115-B4B4761DE0A0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xmlns="" val="415683089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>
            <a:spLocks noGrp="1" noChangeArrowheads="1"/>
          </p:cNvSpPr>
          <p:nvPr>
            <p:ph type="sldNum" sz="quarter" idx="5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F09B67F4-A55F-4FC4-BE5C-EA18ED22A49F}" type="slidenum">
              <a:rPr lang="en-AU" smtClean="0">
                <a:latin typeface="Times New Roman" pitchFamily="18" charset="0"/>
                <a:ea typeface="ＭＳ Ｐゴシック" pitchFamily="34" charset="-128"/>
              </a:rPr>
              <a:pPr>
                <a:defRPr/>
              </a:pPr>
              <a:t>1</a:t>
            </a:fld>
            <a:endParaRPr lang="en-AU" smtClean="0">
              <a:latin typeface="Times New Roman" pitchFamily="18" charset="0"/>
              <a:ea typeface="ＭＳ Ｐゴシック" pitchFamily="34" charset="-128"/>
            </a:endParaRPr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latin typeface="Times New Roman" pitchFamily="18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53D842B-5CC9-46D8-9115-B4B4761DE0A0}" type="slidenum">
              <a:rPr lang="en-AU" smtClean="0"/>
              <a:pPr>
                <a:defRPr/>
              </a:pPr>
              <a:t>2</a:t>
            </a:fld>
            <a:endParaRPr lang="en-A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ABCB_powerpoint_v2-2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-17463" y="0"/>
            <a:ext cx="920432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AU" smtClean="0"/>
              <a:t>Click to edit Master subtitle style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3911AB-5BF4-4997-B6FA-BA533AA8F65A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95650F-6412-495D-9557-7744120E78B8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A0FD5E-5BC9-4028-BEDC-B77F1069C572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A3CEE7-9B75-49AF-B2DC-87A8843EAB65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E56B77-E3F4-4C73-8261-B437691FA197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FC5FE4-CD01-4F83-8C8F-45E0F6723E87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A90F81-95DB-4A7B-898C-2EC33C21DF9F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AC75B2-6F97-4BE3-AF39-9CE1726070EA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AEB5A5-77B3-4429-B35E-77AEEFF9399D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3923D0-A43F-4FA1-85B4-AFFB1F4CBE69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679A54-A10E-4FE4-8244-8CA1442994B1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6" descr="ABCB_powerpoint_v2-3.jpg"/>
          <p:cNvPicPr>
            <a:picLocks noChangeAspect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-17463" y="0"/>
            <a:ext cx="920432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AU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946150" cy="207963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Times New Roman" charset="0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Times New Roman" charset="0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2458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Times New Roman" charset="0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fld id="{54B72154-3CB5-4FDE-AAB4-2DD08500ABD4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0.jpeg"/><Relationship Id="rId4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wqc.com.au/" TargetMode="External"/><Relationship Id="rId2" Type="http://schemas.openxmlformats.org/officeDocument/2006/relationships/hyperlink" Target="mailto:awqc@sawater.com.au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google.com.au/url?sa=i&amp;rct=j&amp;q=&amp;esrc=s&amp;frm=1&amp;source=images&amp;cd=&amp;cad=rja&amp;docid=K8f5DOF1e65JEM&amp;tbnid=WaEpX271LhExGM:&amp;ved=0CAUQjRw&amp;url=http://jklong-valves.en.made-in-china.com/product/DeoxNsCjKvkw/China-J1004-of-Female-Thread-Brass-Gate-Water-Valve.html&amp;ei=rtPKUde7EYrllAXYl4HwCQ&amp;bvm=bv.48340889,d.dGI&amp;psig=AFQjCNG_1hHT0oyPPer5yctgsyCEr5ClKA&amp;ust=1372333276621846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jpeg"/><Relationship Id="rId5" Type="http://schemas.openxmlformats.org/officeDocument/2006/relationships/image" Target="../media/image7.jpeg"/><Relationship Id="rId4" Type="http://schemas.openxmlformats.org/officeDocument/2006/relationships/hyperlink" Target="http://www.google.com.au/url?sa=i&amp;rct=j&amp;q=&amp;esrc=s&amp;frm=1&amp;source=images&amp;cd=&amp;cad=rja&amp;docid=ZO1L_t8rOsnL8M&amp;tbnid=yAURKkByorc66M:&amp;ved=0CAUQjRw&amp;url=http://www.toolstation.com/shop/Plumbing/Copper+Tube/d20/sd2909&amp;ei=8dPKUZ6qHo6IkgWe24GIDw&amp;bvm=bv.48340889,d.dGI&amp;psig=AFQjCNGOBOZSLU9rN_SUrK07k0Lo3rxcLw&amp;ust=1372333415946836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685800"/>
            <a:ext cx="8458200" cy="990600"/>
          </a:xfrm>
        </p:spPr>
        <p:txBody>
          <a:bodyPr/>
          <a:lstStyle/>
          <a:p>
            <a:pPr eaLnBrk="1" hangingPunct="1"/>
            <a:r>
              <a:rPr lang="en-AU" sz="5400" smtClean="0"/>
              <a:t>HEADING size 54 Arial</a:t>
            </a:r>
          </a:p>
        </p:txBody>
      </p:sp>
      <p:sp>
        <p:nvSpPr>
          <p:cNvPr id="1536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3352800"/>
            <a:ext cx="8229600" cy="2773363"/>
          </a:xfrm>
        </p:spPr>
        <p:txBody>
          <a:bodyPr/>
          <a:lstStyle/>
          <a:p>
            <a:pPr eaLnBrk="1" hangingPunct="1"/>
            <a:r>
              <a:rPr lang="en-AU" sz="2800" smtClean="0"/>
              <a:t>TEXT size no small than 28 Arial</a:t>
            </a:r>
          </a:p>
        </p:txBody>
      </p:sp>
      <p:sp>
        <p:nvSpPr>
          <p:cNvPr id="15363" name="Text Box 5"/>
          <p:cNvSpPr txBox="1">
            <a:spLocks noChangeArrowheads="1"/>
          </p:cNvSpPr>
          <p:nvPr/>
        </p:nvSpPr>
        <p:spPr bwMode="auto">
          <a:xfrm>
            <a:off x="381000" y="1981200"/>
            <a:ext cx="83058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AU" sz="4400"/>
              <a:t>SUB-HEADING size 44 Arial</a:t>
            </a:r>
          </a:p>
        </p:txBody>
      </p:sp>
      <p:sp>
        <p:nvSpPr>
          <p:cNvPr id="15364" name="Rectangle 8"/>
          <p:cNvSpPr>
            <a:spLocks noChangeArrowheads="1"/>
          </p:cNvSpPr>
          <p:nvPr/>
        </p:nvSpPr>
        <p:spPr bwMode="auto">
          <a:xfrm>
            <a:off x="8664575" y="147320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en-US"/>
          </a:p>
        </p:txBody>
      </p:sp>
      <p:sp>
        <p:nvSpPr>
          <p:cNvPr id="15365" name="Rectangle 13"/>
          <p:cNvSpPr>
            <a:spLocks noChangeArrowheads="1"/>
          </p:cNvSpPr>
          <p:nvPr/>
        </p:nvSpPr>
        <p:spPr bwMode="auto">
          <a:xfrm>
            <a:off x="712788" y="612457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en-US"/>
          </a:p>
        </p:txBody>
      </p:sp>
      <p:pic>
        <p:nvPicPr>
          <p:cNvPr id="15366" name="Picture 1" descr="ABCB_powerpoint_v2-2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243408"/>
            <a:ext cx="92027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7" name="Rectangle 2"/>
          <p:cNvSpPr txBox="1">
            <a:spLocks noChangeArrowheads="1"/>
          </p:cNvSpPr>
          <p:nvPr/>
        </p:nvSpPr>
        <p:spPr bwMode="auto">
          <a:xfrm>
            <a:off x="539552" y="692696"/>
            <a:ext cx="84582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en-AU" sz="4400" dirty="0">
                <a:solidFill>
                  <a:schemeClr val="tx2"/>
                </a:solidFill>
              </a:rPr>
              <a:t>AS/NZS 4020 </a:t>
            </a:r>
          </a:p>
        </p:txBody>
      </p:sp>
      <p:sp>
        <p:nvSpPr>
          <p:cNvPr id="15368" name="Text Box 5"/>
          <p:cNvSpPr txBox="1">
            <a:spLocks noChangeArrowheads="1"/>
          </p:cNvSpPr>
          <p:nvPr/>
        </p:nvSpPr>
        <p:spPr bwMode="auto">
          <a:xfrm>
            <a:off x="539552" y="1700808"/>
            <a:ext cx="829945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AU" sz="4000" dirty="0"/>
              <a:t>Testing of products for use in contact with drinking </a:t>
            </a:r>
            <a:r>
              <a:rPr lang="en-AU" sz="4000" dirty="0" smtClean="0"/>
              <a:t>water </a:t>
            </a:r>
            <a:endParaRPr lang="en-AU" sz="4000" dirty="0"/>
          </a:p>
        </p:txBody>
      </p:sp>
      <p:sp>
        <p:nvSpPr>
          <p:cNvPr id="15369" name="Rectangle 3"/>
          <p:cNvSpPr txBox="1">
            <a:spLocks noChangeArrowheads="1"/>
          </p:cNvSpPr>
          <p:nvPr/>
        </p:nvSpPr>
        <p:spPr bwMode="auto">
          <a:xfrm>
            <a:off x="251520" y="3140968"/>
            <a:ext cx="8589640" cy="2773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spcBef>
                <a:spcPct val="20000"/>
              </a:spcBef>
            </a:pPr>
            <a:endParaRPr lang="en-AU" sz="2400" dirty="0" smtClean="0"/>
          </a:p>
          <a:p>
            <a:pPr marL="342900" indent="-342900" algn="ctr" eaLnBrk="0" hangingPunct="0">
              <a:spcBef>
                <a:spcPct val="20000"/>
              </a:spcBef>
            </a:pPr>
            <a:endParaRPr lang="en-AU" sz="2400" dirty="0"/>
          </a:p>
          <a:p>
            <a:pPr marL="342900" indent="-342900" algn="ctr" eaLnBrk="0" hangingPunct="0">
              <a:spcBef>
                <a:spcPct val="20000"/>
              </a:spcBef>
            </a:pPr>
            <a:r>
              <a:rPr lang="en-AU" sz="2800" dirty="0" smtClean="0"/>
              <a:t>Peter Christopoulos </a:t>
            </a:r>
            <a:endParaRPr lang="en-AU" sz="2800" dirty="0"/>
          </a:p>
          <a:p>
            <a:pPr marL="342900" indent="-342900" algn="ctr" eaLnBrk="0" hangingPunct="0">
              <a:spcBef>
                <a:spcPct val="20000"/>
              </a:spcBef>
            </a:pPr>
            <a:r>
              <a:rPr lang="en-AU" sz="2000" dirty="0" smtClean="0"/>
              <a:t>Australian </a:t>
            </a:r>
            <a:r>
              <a:rPr lang="en-AU" sz="2000" dirty="0"/>
              <a:t>Water Quality Centre (AWQC</a:t>
            </a:r>
            <a:r>
              <a:rPr lang="en-AU" sz="2000" dirty="0" smtClean="0"/>
              <a:t>)</a:t>
            </a:r>
            <a:endParaRPr lang="en-AU" sz="2000" dirty="0"/>
          </a:p>
        </p:txBody>
      </p:sp>
      <p:pic>
        <p:nvPicPr>
          <p:cNvPr id="1537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-171400"/>
            <a:ext cx="627063" cy="139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How Testing is Determined.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2000" smtClean="0"/>
              <a:t>Manufacturer/Supplier will seek evaluation from their Watermark Conformity Assessment Body (WMCAB).</a:t>
            </a:r>
          </a:p>
          <a:p>
            <a:endParaRPr lang="en-AU" sz="2000" smtClean="0"/>
          </a:p>
          <a:p>
            <a:r>
              <a:rPr lang="en-AU" sz="2000" smtClean="0"/>
              <a:t>WMCAB to advise level of certification and test conditions for the Test Laboratory.</a:t>
            </a:r>
          </a:p>
          <a:p>
            <a:endParaRPr lang="en-AU" sz="2000" smtClean="0"/>
          </a:p>
          <a:p>
            <a:r>
              <a:rPr lang="en-AU" sz="2000" smtClean="0"/>
              <a:t>Test Laboratory to undertake testing and provide Test Report to Manufacturer/Supplier and WMCAB.</a:t>
            </a:r>
          </a:p>
          <a:p>
            <a:endParaRPr lang="en-AU" smtClean="0"/>
          </a:p>
        </p:txBody>
      </p:sp>
      <p:pic>
        <p:nvPicPr>
          <p:cNvPr id="2662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5888"/>
            <a:ext cx="584200" cy="129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Testing in the Laboratory.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AU" sz="2000" smtClean="0"/>
              <a:t>Product is tested via immersion or ‘In-the-product’ exposure under conditions specified by WMCAB.</a:t>
            </a:r>
          </a:p>
          <a:p>
            <a:pPr>
              <a:lnSpc>
                <a:spcPct val="80000"/>
              </a:lnSpc>
            </a:pPr>
            <a:endParaRPr lang="en-AU" sz="2000" smtClean="0"/>
          </a:p>
          <a:p>
            <a:pPr>
              <a:lnSpc>
                <a:spcPct val="80000"/>
              </a:lnSpc>
            </a:pPr>
            <a:r>
              <a:rPr lang="en-AU" sz="2000" smtClean="0"/>
              <a:t>Water Sample Extracts are taken at set time intervals stipulated in the Standard allowing product time to demonstrate ability or inability to leach into Water.</a:t>
            </a:r>
          </a:p>
          <a:p>
            <a:pPr>
              <a:lnSpc>
                <a:spcPct val="80000"/>
              </a:lnSpc>
            </a:pPr>
            <a:endParaRPr lang="en-AU" sz="2000" smtClean="0"/>
          </a:p>
          <a:p>
            <a:pPr>
              <a:lnSpc>
                <a:spcPct val="80000"/>
              </a:lnSpc>
            </a:pPr>
            <a:r>
              <a:rPr lang="en-AU" sz="2000" smtClean="0"/>
              <a:t>Samples are rinsed and flushed between Start and Finish to simulate flow as in the field.</a:t>
            </a:r>
          </a:p>
          <a:p>
            <a:pPr>
              <a:lnSpc>
                <a:spcPct val="80000"/>
              </a:lnSpc>
            </a:pPr>
            <a:endParaRPr lang="en-AU" sz="2000" smtClean="0"/>
          </a:p>
          <a:p>
            <a:pPr>
              <a:lnSpc>
                <a:spcPct val="80000"/>
              </a:lnSpc>
            </a:pPr>
            <a:r>
              <a:rPr lang="en-AU" sz="2000" smtClean="0"/>
              <a:t>Water Sample Extracts are then analysed in the Laboratory for results.</a:t>
            </a:r>
          </a:p>
        </p:txBody>
      </p:sp>
      <p:pic>
        <p:nvPicPr>
          <p:cNvPr id="2765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5888"/>
            <a:ext cx="584200" cy="129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Hot Water System under AS/NZS 4020.</a:t>
            </a:r>
          </a:p>
        </p:txBody>
      </p:sp>
      <p:sp>
        <p:nvSpPr>
          <p:cNvPr id="28677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8075240" cy="4525963"/>
          </a:xfrm>
        </p:spPr>
        <p:txBody>
          <a:bodyPr/>
          <a:lstStyle/>
          <a:p>
            <a:r>
              <a:rPr lang="en-AU" sz="2000" dirty="0" smtClean="0"/>
              <a:t>Installed On-Site at the AWQC.</a:t>
            </a:r>
          </a:p>
          <a:p>
            <a:endParaRPr lang="en-AU" sz="2000" dirty="0" smtClean="0"/>
          </a:p>
          <a:p>
            <a:r>
              <a:rPr lang="en-AU" sz="2000" dirty="0" smtClean="0"/>
              <a:t>Installed to Australian Plumbing Standards.</a:t>
            </a:r>
          </a:p>
          <a:p>
            <a:endParaRPr lang="en-AU" sz="2000" dirty="0" smtClean="0"/>
          </a:p>
          <a:p>
            <a:r>
              <a:rPr lang="en-AU" sz="2000" dirty="0" smtClean="0"/>
              <a:t>Installed by a Licensed Plumber.</a:t>
            </a:r>
          </a:p>
          <a:p>
            <a:endParaRPr lang="en-AU" sz="2000" dirty="0" smtClean="0"/>
          </a:p>
          <a:p>
            <a:r>
              <a:rPr lang="en-AU" sz="2000" dirty="0" smtClean="0"/>
              <a:t>Set up and Run per manufacturer’s specification.</a:t>
            </a:r>
          </a:p>
          <a:p>
            <a:endParaRPr lang="en-AU" sz="2000" dirty="0" smtClean="0"/>
          </a:p>
          <a:p>
            <a:r>
              <a:rPr lang="en-AU" sz="2000" dirty="0" smtClean="0"/>
              <a:t>Water Extracts taken at specified times per Standard.</a:t>
            </a:r>
          </a:p>
          <a:p>
            <a:endParaRPr lang="en-AU" sz="2000" dirty="0" smtClean="0"/>
          </a:p>
          <a:p>
            <a:r>
              <a:rPr lang="en-AU" sz="2000" dirty="0" smtClean="0"/>
              <a:t>HWS flushed to simulate flow rates and demand.</a:t>
            </a:r>
          </a:p>
          <a:p>
            <a:endParaRPr lang="en-AU" sz="2000" dirty="0" smtClean="0"/>
          </a:p>
          <a:p>
            <a:endParaRPr lang="en-AU" sz="2000" dirty="0" smtClean="0"/>
          </a:p>
          <a:p>
            <a:endParaRPr lang="en-AU" dirty="0" smtClean="0"/>
          </a:p>
        </p:txBody>
      </p:sp>
      <p:sp>
        <p:nvSpPr>
          <p:cNvPr id="9" name="Content Placeholder 8"/>
          <p:cNvSpPr>
            <a:spLocks noGrp="1"/>
          </p:cNvSpPr>
          <p:nvPr>
            <p:ph sz="half" idx="2"/>
          </p:nvPr>
        </p:nvSpPr>
        <p:spPr>
          <a:xfrm>
            <a:off x="8388424" y="5445224"/>
            <a:ext cx="298376" cy="680939"/>
          </a:xfrm>
        </p:spPr>
        <p:txBody>
          <a:bodyPr/>
          <a:lstStyle/>
          <a:p>
            <a:pPr>
              <a:buNone/>
            </a:pPr>
            <a:endParaRPr lang="en-AU" dirty="0" smtClean="0"/>
          </a:p>
          <a:p>
            <a:pPr>
              <a:buNone/>
            </a:pPr>
            <a:endParaRPr lang="en-AU" dirty="0"/>
          </a:p>
        </p:txBody>
      </p:sp>
      <p:pic>
        <p:nvPicPr>
          <p:cNvPr id="2867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5888"/>
            <a:ext cx="584200" cy="129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0" name="Content Placeholder 4" descr="SHW_2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12160" y="1556792"/>
            <a:ext cx="2601912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 sz="4000" smtClean="0"/>
              <a:t>Potential Issues with Test Results.</a:t>
            </a:r>
          </a:p>
        </p:txBody>
      </p:sp>
      <p:sp>
        <p:nvSpPr>
          <p:cNvPr id="30725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AU" sz="2000" b="1" dirty="0" smtClean="0"/>
              <a:t>Composite Products:</a:t>
            </a:r>
          </a:p>
          <a:p>
            <a:r>
              <a:rPr lang="en-AU" sz="2000" dirty="0" smtClean="0"/>
              <a:t>Taste Assessment</a:t>
            </a:r>
          </a:p>
          <a:p>
            <a:endParaRPr lang="en-AU" sz="2000" dirty="0" smtClean="0"/>
          </a:p>
          <a:p>
            <a:r>
              <a:rPr lang="en-AU" sz="2000" dirty="0" err="1" smtClean="0"/>
              <a:t>Cytotoxicity</a:t>
            </a:r>
            <a:endParaRPr lang="en-AU" sz="2000" dirty="0" smtClean="0"/>
          </a:p>
          <a:p>
            <a:endParaRPr lang="en-AU" sz="2000" dirty="0" smtClean="0"/>
          </a:p>
          <a:p>
            <a:r>
              <a:rPr lang="en-AU" sz="2000" dirty="0" smtClean="0"/>
              <a:t>Microbial Growth</a:t>
            </a:r>
          </a:p>
          <a:p>
            <a:endParaRPr lang="en-AU" sz="2000" dirty="0" smtClean="0"/>
          </a:p>
          <a:p>
            <a:r>
              <a:rPr lang="en-AU" sz="2000" dirty="0" smtClean="0"/>
              <a:t>Extraction of Metals</a:t>
            </a:r>
          </a:p>
          <a:p>
            <a:endParaRPr lang="en-AU" sz="2000" dirty="0" smtClean="0"/>
          </a:p>
          <a:p>
            <a:pPr>
              <a:buFontTx/>
              <a:buNone/>
            </a:pPr>
            <a:r>
              <a:rPr lang="en-AU" sz="2000" dirty="0" smtClean="0"/>
              <a:t>	Products such as Brass Valves, </a:t>
            </a:r>
            <a:r>
              <a:rPr lang="en-AU" sz="2000" dirty="0" err="1" smtClean="0"/>
              <a:t>Tapware</a:t>
            </a:r>
            <a:r>
              <a:rPr lang="en-AU" sz="2000" dirty="0" smtClean="0"/>
              <a:t>, Elastomeric Compounds.</a:t>
            </a:r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AU" sz="2000" b="1" dirty="0" smtClean="0"/>
              <a:t>Hot Water Systems:</a:t>
            </a:r>
          </a:p>
          <a:p>
            <a:r>
              <a:rPr lang="en-AU" sz="2000" dirty="0" smtClean="0"/>
              <a:t>Appearance Test</a:t>
            </a:r>
          </a:p>
          <a:p>
            <a:pPr>
              <a:buFontTx/>
              <a:buNone/>
            </a:pPr>
            <a:r>
              <a:rPr lang="en-AU" sz="2000" dirty="0" smtClean="0"/>
              <a:t>	Breakdown of enamels in tanks or corrosion in tanks and fittings.</a:t>
            </a:r>
          </a:p>
        </p:txBody>
      </p:sp>
      <p:pic>
        <p:nvPicPr>
          <p:cNvPr id="3072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5888"/>
            <a:ext cx="584200" cy="129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9" name="Picture 9" descr="ANd9GcQyyPxKK6WUhzfCgKRg9X1O_ROcR2LfZNFTxfQLgZDoiiKQ2Evctw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8104" y="3645024"/>
            <a:ext cx="2289273" cy="20763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Testing Consideration.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1196752"/>
            <a:ext cx="8229600" cy="452596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AU" sz="2000" dirty="0" smtClean="0"/>
              <a:t>12 – 14 week duration for Composite Products/Materials.</a:t>
            </a:r>
          </a:p>
          <a:p>
            <a:pPr>
              <a:lnSpc>
                <a:spcPct val="80000"/>
              </a:lnSpc>
            </a:pPr>
            <a:endParaRPr lang="en-AU" sz="2000" dirty="0" smtClean="0"/>
          </a:p>
          <a:p>
            <a:pPr>
              <a:lnSpc>
                <a:spcPct val="80000"/>
              </a:lnSpc>
            </a:pPr>
            <a:r>
              <a:rPr lang="en-AU" sz="2000" dirty="0" smtClean="0"/>
              <a:t>6 – 8 week duration for Wholly Metallic and Hot Water Systems.</a:t>
            </a:r>
          </a:p>
          <a:p>
            <a:pPr>
              <a:lnSpc>
                <a:spcPct val="80000"/>
              </a:lnSpc>
            </a:pPr>
            <a:endParaRPr lang="en-AU" sz="2000" dirty="0" smtClean="0"/>
          </a:p>
          <a:p>
            <a:pPr>
              <a:lnSpc>
                <a:spcPct val="80000"/>
              </a:lnSpc>
            </a:pPr>
            <a:r>
              <a:rPr lang="en-AU" sz="2000" dirty="0" smtClean="0"/>
              <a:t>Test Laboratory and WMCAB  to determine sample selection, test conditions and troubleshooting.</a:t>
            </a:r>
          </a:p>
          <a:p>
            <a:pPr>
              <a:lnSpc>
                <a:spcPct val="80000"/>
              </a:lnSpc>
            </a:pPr>
            <a:endParaRPr lang="en-AU" sz="2000" dirty="0" smtClean="0"/>
          </a:p>
          <a:p>
            <a:pPr>
              <a:lnSpc>
                <a:spcPct val="80000"/>
              </a:lnSpc>
            </a:pPr>
            <a:r>
              <a:rPr lang="en-AU" sz="2000" dirty="0" smtClean="0"/>
              <a:t>Test Laboratory to provide AS/NZS 4020 Test Report at conclusion.</a:t>
            </a:r>
          </a:p>
          <a:p>
            <a:pPr>
              <a:lnSpc>
                <a:spcPct val="80000"/>
              </a:lnSpc>
            </a:pPr>
            <a:endParaRPr lang="en-AU" sz="2000" dirty="0" smtClean="0"/>
          </a:p>
          <a:p>
            <a:pPr>
              <a:lnSpc>
                <a:spcPct val="80000"/>
              </a:lnSpc>
            </a:pPr>
            <a:endParaRPr lang="en-AU" sz="2000" dirty="0" smtClean="0"/>
          </a:p>
        </p:txBody>
      </p:sp>
      <p:pic>
        <p:nvPicPr>
          <p:cNvPr id="3277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84200" cy="129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83768" y="3573016"/>
            <a:ext cx="4176464" cy="211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AS/NZS 4020 &amp; </a:t>
            </a:r>
            <a:r>
              <a:rPr lang="en-AU" dirty="0" err="1" smtClean="0"/>
              <a:t>WaterMark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endParaRPr lang="en-AU" dirty="0" smtClean="0"/>
          </a:p>
          <a:p>
            <a:pPr algn="ctr">
              <a:lnSpc>
                <a:spcPct val="80000"/>
              </a:lnSpc>
            </a:pPr>
            <a:r>
              <a:rPr lang="en-AU" sz="2000" dirty="0" smtClean="0"/>
              <a:t>WMCAB to provide Product Manufacturer/Supplier with Type Schedule.</a:t>
            </a:r>
          </a:p>
          <a:p>
            <a:pPr algn="ctr">
              <a:lnSpc>
                <a:spcPct val="80000"/>
              </a:lnSpc>
            </a:pPr>
            <a:endParaRPr lang="en-AU" sz="2000" dirty="0" smtClean="0"/>
          </a:p>
          <a:p>
            <a:pPr algn="ctr">
              <a:lnSpc>
                <a:spcPct val="80000"/>
              </a:lnSpc>
            </a:pPr>
            <a:r>
              <a:rPr lang="en-AU" sz="2000" dirty="0" smtClean="0"/>
              <a:t>Type Schedule to include AS/NZS 4020 and Performance Testing.</a:t>
            </a:r>
          </a:p>
          <a:p>
            <a:pPr algn="ctr">
              <a:lnSpc>
                <a:spcPct val="80000"/>
              </a:lnSpc>
            </a:pPr>
            <a:endParaRPr lang="en-AU" sz="2000" dirty="0" smtClean="0"/>
          </a:p>
          <a:p>
            <a:pPr algn="ctr">
              <a:lnSpc>
                <a:spcPct val="80000"/>
              </a:lnSpc>
            </a:pPr>
            <a:r>
              <a:rPr lang="en-AU" sz="2000" dirty="0" smtClean="0"/>
              <a:t>Compliance of Type Schedule to grant </a:t>
            </a:r>
            <a:r>
              <a:rPr lang="en-AU" sz="2000" dirty="0" err="1" smtClean="0"/>
              <a:t>WaterMark</a:t>
            </a:r>
            <a:r>
              <a:rPr lang="en-AU" sz="2000" dirty="0" smtClean="0"/>
              <a:t>.</a:t>
            </a:r>
          </a:p>
          <a:p>
            <a:pPr algn="ctr">
              <a:lnSpc>
                <a:spcPct val="80000"/>
              </a:lnSpc>
            </a:pPr>
            <a:endParaRPr lang="en-AU" sz="2000" dirty="0" smtClean="0"/>
          </a:p>
          <a:p>
            <a:pPr algn="ctr">
              <a:lnSpc>
                <a:spcPct val="80000"/>
              </a:lnSpc>
            </a:pPr>
            <a:r>
              <a:rPr lang="en-AU" sz="2000" dirty="0" smtClean="0"/>
              <a:t>Licensed Plumbers/Builders to use </a:t>
            </a:r>
            <a:r>
              <a:rPr lang="en-AU" sz="2000" dirty="0" err="1" smtClean="0"/>
              <a:t>WaterMark</a:t>
            </a:r>
            <a:r>
              <a:rPr lang="en-AU" sz="2000" dirty="0" smtClean="0"/>
              <a:t> Compliance components.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en-AU" sz="4000" dirty="0" smtClean="0"/>
              <a:t>	</a:t>
            </a:r>
            <a:r>
              <a:rPr lang="en-AU" b="1" dirty="0" smtClean="0">
                <a:solidFill>
                  <a:schemeClr val="accent2"/>
                </a:solidFill>
                <a:cs typeface="Arial" charset="0"/>
              </a:rPr>
              <a:t>	 	</a:t>
            </a:r>
          </a:p>
          <a:p>
            <a:endParaRPr lang="en-AU" dirty="0"/>
          </a:p>
        </p:txBody>
      </p:sp>
      <p:pic>
        <p:nvPicPr>
          <p:cNvPr id="4" name="Picture 6" descr="WaterMar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1920" y="4653136"/>
            <a:ext cx="1656184" cy="962898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584200" cy="129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Conclusion</a:t>
            </a:r>
          </a:p>
        </p:txBody>
      </p:sp>
      <p:sp>
        <p:nvSpPr>
          <p:cNvPr id="33797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AU" sz="2000" smtClean="0"/>
              <a:t>A number of other Standards reference AS/NZS 4020. Check with your WMCAB.</a:t>
            </a:r>
          </a:p>
          <a:p>
            <a:pPr>
              <a:lnSpc>
                <a:spcPct val="90000"/>
              </a:lnSpc>
              <a:buFontTx/>
              <a:buNone/>
            </a:pPr>
            <a:endParaRPr lang="en-AU" sz="2000" smtClean="0"/>
          </a:p>
          <a:p>
            <a:pPr>
              <a:lnSpc>
                <a:spcPct val="90000"/>
              </a:lnSpc>
            </a:pPr>
            <a:r>
              <a:rPr lang="en-AU" sz="2000" smtClean="0"/>
              <a:t>Challenge for manufacturers is to produce commercially viable products that do not leach harmful compounds into drinking water.</a:t>
            </a:r>
          </a:p>
        </p:txBody>
      </p:sp>
      <p:pic>
        <p:nvPicPr>
          <p:cNvPr id="33799" name="Picture 9" descr="P0000549"/>
          <p:cNvPicPr>
            <a:picLocks noGrp="1" noChangeAspect="1" noChangeArrowheads="1"/>
          </p:cNvPicPr>
          <p:nvPr>
            <p:ph type="body"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6012160" y="1124744"/>
            <a:ext cx="2374900" cy="16525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3800" name="Picture 10" descr="M:\UNIT MANAGEMENT\IMAGES\LAB PROFESSIONAL PHOTOS\SAW_AWQC_480_09052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99992" y="2924944"/>
            <a:ext cx="1819275" cy="27352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3801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15888"/>
            <a:ext cx="584200" cy="129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3" name="Picture 11" descr="Developers &amp; Builders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36296" y="3501008"/>
            <a:ext cx="1143000" cy="14192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 sz="4000" dirty="0" smtClean="0"/>
              <a:t>More Information on AS/NZS 4020.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544" y="1916832"/>
            <a:ext cx="8229600" cy="4525963"/>
          </a:xfrm>
        </p:spPr>
        <p:txBody>
          <a:bodyPr/>
          <a:lstStyle/>
          <a:p>
            <a:r>
              <a:rPr lang="en-AU" sz="2000" dirty="0" smtClean="0"/>
              <a:t>AWQC AS/NZS 4020 Test Laboratory </a:t>
            </a:r>
          </a:p>
          <a:p>
            <a:pPr>
              <a:buNone/>
            </a:pPr>
            <a:r>
              <a:rPr lang="en-AU" sz="2000" dirty="0" smtClean="0"/>
              <a:t>                  (08) 7424 1512</a:t>
            </a:r>
          </a:p>
          <a:p>
            <a:pPr>
              <a:buNone/>
            </a:pPr>
            <a:endParaRPr lang="en-AU" sz="2000" dirty="0" smtClean="0"/>
          </a:p>
          <a:p>
            <a:r>
              <a:rPr lang="en-AU" sz="2000" dirty="0" smtClean="0"/>
              <a:t>Email	</a:t>
            </a:r>
            <a:r>
              <a:rPr lang="en-AU" sz="2000" dirty="0" smtClean="0">
                <a:hlinkClick r:id="rId2"/>
              </a:rPr>
              <a:t>awqc@sawater.com.au</a:t>
            </a:r>
            <a:endParaRPr lang="en-AU" sz="2000" dirty="0" smtClean="0"/>
          </a:p>
          <a:p>
            <a:endParaRPr lang="en-AU" sz="2000" dirty="0" smtClean="0"/>
          </a:p>
          <a:p>
            <a:r>
              <a:rPr lang="en-AU" sz="2000" dirty="0" smtClean="0"/>
              <a:t>Web		</a:t>
            </a:r>
            <a:r>
              <a:rPr lang="en-AU" sz="2000" dirty="0" smtClean="0">
                <a:hlinkClick r:id="rId3"/>
              </a:rPr>
              <a:t>www.awqc.com.au</a:t>
            </a:r>
            <a:endParaRPr lang="en-AU" sz="2000" dirty="0" smtClean="0"/>
          </a:p>
          <a:p>
            <a:endParaRPr lang="en-AU" sz="2000" dirty="0" smtClean="0"/>
          </a:p>
          <a:p>
            <a:r>
              <a:rPr lang="en-AU" sz="2000" dirty="0" smtClean="0"/>
              <a:t>Via your WMCAB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4"/>
          <p:cNvSpPr txBox="1">
            <a:spLocks noChangeArrowheads="1"/>
          </p:cNvSpPr>
          <p:nvPr/>
        </p:nvSpPr>
        <p:spPr bwMode="auto">
          <a:xfrm>
            <a:off x="395536" y="6206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en-AU" sz="4000" dirty="0" smtClean="0">
                <a:solidFill>
                  <a:schemeClr val="tx2"/>
                </a:solidFill>
              </a:rPr>
              <a:t>         AWQC</a:t>
            </a:r>
          </a:p>
          <a:p>
            <a:pPr eaLnBrk="0" hangingPunct="0"/>
            <a:r>
              <a:rPr lang="en-AU" sz="3200" dirty="0" smtClean="0"/>
              <a:t>   Australian Water Quality</a:t>
            </a:r>
          </a:p>
          <a:p>
            <a:pPr eaLnBrk="0" hangingPunct="0"/>
            <a:r>
              <a:rPr lang="en-AU" sz="3200" dirty="0" smtClean="0"/>
              <a:t>             Centre</a:t>
            </a:r>
            <a:endParaRPr lang="en-AU" sz="3200" dirty="0">
              <a:solidFill>
                <a:schemeClr val="tx2"/>
              </a:solidFill>
            </a:endParaRPr>
          </a:p>
        </p:txBody>
      </p:sp>
      <p:sp>
        <p:nvSpPr>
          <p:cNvPr id="17410" name="Rectangle 5"/>
          <p:cNvSpPr txBox="1">
            <a:spLocks noChangeArrowheads="1"/>
          </p:cNvSpPr>
          <p:nvPr/>
        </p:nvSpPr>
        <p:spPr bwMode="auto">
          <a:xfrm>
            <a:off x="179512" y="2060849"/>
            <a:ext cx="8517632" cy="4797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endParaRPr lang="en-AU" sz="2000" dirty="0" smtClean="0"/>
          </a:p>
          <a:p>
            <a:pPr marL="342900" indent="-342900" eaLnBrk="0" hangingPunct="0">
              <a:spcBef>
                <a:spcPct val="20000"/>
              </a:spcBef>
              <a:buFont typeface="Arial" pitchFamily="34" charset="0"/>
              <a:buChar char="•"/>
            </a:pPr>
            <a:r>
              <a:rPr lang="en-AU" sz="2000" dirty="0" smtClean="0"/>
              <a:t>Business </a:t>
            </a:r>
            <a:r>
              <a:rPr lang="en-AU" sz="2000" dirty="0"/>
              <a:t>unit of the South Australian Water Corporation.</a:t>
            </a: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endParaRPr lang="en-AU" sz="2000" dirty="0"/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r>
              <a:rPr lang="en-AU" sz="2000" dirty="0" smtClean="0"/>
              <a:t>Water </a:t>
            </a:r>
            <a:r>
              <a:rPr lang="en-AU" sz="2000" dirty="0"/>
              <a:t>and Wastewater </a:t>
            </a:r>
            <a:r>
              <a:rPr lang="en-AU" sz="2000" dirty="0" smtClean="0"/>
              <a:t>services, Chemical </a:t>
            </a:r>
            <a:r>
              <a:rPr lang="en-AU" sz="2000" dirty="0"/>
              <a:t>and Biological Testing.</a:t>
            </a: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endParaRPr lang="en-AU" sz="2000" dirty="0"/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r>
              <a:rPr lang="en-AU" sz="2000" dirty="0" smtClean="0"/>
              <a:t>NATA </a:t>
            </a:r>
            <a:r>
              <a:rPr lang="en-AU" sz="2000" dirty="0"/>
              <a:t>and ISO Accredited test facility for all tests conducted.</a:t>
            </a: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endParaRPr lang="en-AU" sz="2000" dirty="0"/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r>
              <a:rPr lang="en-AU" sz="2000" dirty="0" smtClean="0"/>
              <a:t>Research </a:t>
            </a:r>
            <a:r>
              <a:rPr lang="en-AU" sz="2000" dirty="0"/>
              <a:t>and Development </a:t>
            </a:r>
            <a:r>
              <a:rPr lang="en-AU" sz="2000" dirty="0" smtClean="0"/>
              <a:t>Section.</a:t>
            </a: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endParaRPr lang="en-AU" sz="2000" dirty="0" smtClean="0"/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r>
              <a:rPr lang="en-AU" sz="2000" dirty="0" smtClean="0"/>
              <a:t>Deliver Water Quality and Treatment Technology solutions.</a:t>
            </a: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endParaRPr lang="en-AU" sz="2000" dirty="0" smtClean="0"/>
          </a:p>
          <a:p>
            <a:pPr marL="342900" indent="-342900" eaLnBrk="0" hangingPunct="0">
              <a:spcBef>
                <a:spcPct val="20000"/>
              </a:spcBef>
            </a:pPr>
            <a:r>
              <a:rPr lang="en-AU" sz="2000" dirty="0" smtClean="0"/>
              <a:t>     </a:t>
            </a:r>
            <a:endParaRPr lang="en-AU" sz="2000" dirty="0"/>
          </a:p>
        </p:txBody>
      </p:sp>
      <p:pic>
        <p:nvPicPr>
          <p:cNvPr id="1741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80112" y="46062"/>
            <a:ext cx="2988295" cy="2386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627063" cy="139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 sz="4000" dirty="0" smtClean="0"/>
              <a:t>What does AS/NZS 4020 mean?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7504" y="1412776"/>
            <a:ext cx="8579296" cy="4713387"/>
          </a:xfrm>
        </p:spPr>
        <p:txBody>
          <a:bodyPr/>
          <a:lstStyle/>
          <a:p>
            <a:r>
              <a:rPr lang="en-AU" sz="2000" dirty="0" smtClean="0"/>
              <a:t>Developed from the British Standard BS6920 in 1991.</a:t>
            </a:r>
          </a:p>
          <a:p>
            <a:endParaRPr lang="en-AU" sz="1000" dirty="0" smtClean="0"/>
          </a:p>
          <a:p>
            <a:r>
              <a:rPr lang="en-AU" sz="2000" dirty="0" smtClean="0"/>
              <a:t>Suitability of products/materials in contact with drinking water.</a:t>
            </a:r>
          </a:p>
          <a:p>
            <a:pPr>
              <a:buNone/>
            </a:pPr>
            <a:endParaRPr lang="en-AU" sz="1000" dirty="0" smtClean="0"/>
          </a:p>
          <a:p>
            <a:r>
              <a:rPr lang="en-AU" sz="2000" dirty="0" smtClean="0"/>
              <a:t>AWQC involved in the development of the 2002 and 2005 editions.</a:t>
            </a:r>
          </a:p>
          <a:p>
            <a:pPr>
              <a:buNone/>
            </a:pPr>
            <a:endParaRPr lang="en-AU" sz="1000" dirty="0" smtClean="0"/>
          </a:p>
          <a:p>
            <a:r>
              <a:rPr lang="en-AU" sz="2000" dirty="0" smtClean="0"/>
              <a:t>Currently testing to the Fifth Edition – AS/NZS 4020:2005.</a:t>
            </a:r>
          </a:p>
          <a:p>
            <a:endParaRPr lang="en-AU" sz="1000" dirty="0"/>
          </a:p>
          <a:p>
            <a:r>
              <a:rPr lang="en-AU" sz="2000" dirty="0" smtClean="0"/>
              <a:t>AS/NZS 4020 is a requirement in the Plumbing Code of Australia for materials and products in contact with drinking water</a:t>
            </a:r>
          </a:p>
          <a:p>
            <a:endParaRPr lang="en-AU" sz="1000" dirty="0" smtClean="0"/>
          </a:p>
          <a:p>
            <a:r>
              <a:rPr lang="en-AU" sz="2000" dirty="0" smtClean="0"/>
              <a:t>AS/NZS 4020 Compliance contributes to </a:t>
            </a:r>
            <a:r>
              <a:rPr lang="en-AU" sz="2000" dirty="0" err="1" smtClean="0"/>
              <a:t>WaterMark</a:t>
            </a:r>
            <a:r>
              <a:rPr lang="en-AU" sz="2000" dirty="0" smtClean="0"/>
              <a:t> Level 1 Certification.</a:t>
            </a:r>
          </a:p>
          <a:p>
            <a:pPr>
              <a:buNone/>
            </a:pPr>
            <a:endParaRPr lang="en-AU" sz="1000" dirty="0" smtClean="0"/>
          </a:p>
          <a:p>
            <a:r>
              <a:rPr lang="en-AU" sz="2000" dirty="0" smtClean="0"/>
              <a:t>Mandatory for Licensed Plumbers to use </a:t>
            </a:r>
            <a:r>
              <a:rPr lang="en-AU" sz="2000" dirty="0" err="1" smtClean="0"/>
              <a:t>WaterMarked</a:t>
            </a:r>
            <a:r>
              <a:rPr lang="en-AU" sz="2000" dirty="0" smtClean="0"/>
              <a:t> products.</a:t>
            </a:r>
          </a:p>
          <a:p>
            <a:endParaRPr lang="en-AU" sz="2000" dirty="0" smtClean="0"/>
          </a:p>
          <a:p>
            <a:endParaRPr lang="en-AU" sz="2000" dirty="0" smtClean="0"/>
          </a:p>
        </p:txBody>
      </p:sp>
      <p:pic>
        <p:nvPicPr>
          <p:cNvPr id="1946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5888"/>
            <a:ext cx="627063" cy="139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Requirements of AS/NZS 4020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600200"/>
            <a:ext cx="8686800" cy="4525963"/>
          </a:xfrm>
        </p:spPr>
        <p:txBody>
          <a:bodyPr/>
          <a:lstStyle/>
          <a:p>
            <a:r>
              <a:rPr lang="en-AU" sz="2400" dirty="0" smtClean="0"/>
              <a:t>The Standard ensures products/materials do not leach compounds that can affect the health of consumers or the aesthetics of water:</a:t>
            </a:r>
          </a:p>
          <a:p>
            <a:pPr lvl="1">
              <a:buNone/>
            </a:pPr>
            <a:endParaRPr lang="en-AU" sz="2400" dirty="0" smtClean="0"/>
          </a:p>
          <a:p>
            <a:pPr lvl="1">
              <a:buNone/>
            </a:pPr>
            <a:endParaRPr lang="en-AU" sz="2400" dirty="0" smtClean="0"/>
          </a:p>
          <a:p>
            <a:pPr lvl="1">
              <a:buNone/>
            </a:pPr>
            <a:endParaRPr lang="en-AU" sz="2400" dirty="0" smtClean="0"/>
          </a:p>
          <a:p>
            <a:pPr lvl="1">
              <a:buNone/>
            </a:pPr>
            <a:endParaRPr lang="en-AU" sz="2400" dirty="0" smtClean="0"/>
          </a:p>
          <a:p>
            <a:pPr lvl="1"/>
            <a:r>
              <a:rPr lang="en-AU" sz="2000" dirty="0" smtClean="0"/>
              <a:t>The Taste or Appearance of Water.</a:t>
            </a:r>
          </a:p>
          <a:p>
            <a:pPr lvl="1"/>
            <a:r>
              <a:rPr lang="en-AU" sz="2000" dirty="0" smtClean="0"/>
              <a:t>Does not support the Growth of Microorganisms.</a:t>
            </a:r>
          </a:p>
          <a:p>
            <a:pPr lvl="1"/>
            <a:r>
              <a:rPr lang="en-AU" sz="2000" dirty="0" smtClean="0"/>
              <a:t>Do not release </a:t>
            </a:r>
            <a:r>
              <a:rPr lang="en-AU" sz="2000" dirty="0" err="1" smtClean="0"/>
              <a:t>Cytotoxic</a:t>
            </a:r>
            <a:r>
              <a:rPr lang="en-AU" sz="2000" dirty="0" smtClean="0"/>
              <a:t> or Mutagenic Compounds and Metals.</a:t>
            </a:r>
          </a:p>
        </p:txBody>
      </p:sp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71800" y="2708920"/>
            <a:ext cx="2880320" cy="1745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15888"/>
            <a:ext cx="627063" cy="139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 sz="4000" dirty="0" smtClean="0"/>
              <a:t>AS/NZS 4020 Covers the following:</a:t>
            </a:r>
          </a:p>
        </p:txBody>
      </p:sp>
      <p:sp>
        <p:nvSpPr>
          <p:cNvPr id="21509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AU" sz="1600" u="sng" dirty="0" smtClean="0"/>
              <a:t>Product Categories:</a:t>
            </a:r>
          </a:p>
          <a:p>
            <a:pPr>
              <a:lnSpc>
                <a:spcPct val="80000"/>
              </a:lnSpc>
            </a:pPr>
            <a:r>
              <a:rPr lang="en-AU" sz="1600" i="1" dirty="0" smtClean="0"/>
              <a:t>Composite – </a:t>
            </a:r>
            <a:r>
              <a:rPr lang="en-AU" sz="1600" dirty="0" smtClean="0"/>
              <a:t>Non-metallic </a:t>
            </a:r>
            <a:r>
              <a:rPr lang="en-AU" sz="1800" dirty="0" smtClean="0"/>
              <a:t>products</a:t>
            </a:r>
            <a:r>
              <a:rPr lang="en-AU" sz="1600" dirty="0" smtClean="0"/>
              <a:t> or products with a combination of Metallic and Non-Metallic components (</a:t>
            </a:r>
            <a:r>
              <a:rPr lang="en-AU" sz="1600" dirty="0" err="1" smtClean="0"/>
              <a:t>eg</a:t>
            </a:r>
            <a:r>
              <a:rPr lang="en-AU" sz="1600" dirty="0" smtClean="0"/>
              <a:t> </a:t>
            </a:r>
            <a:r>
              <a:rPr lang="en-AU" sz="1600" dirty="0" err="1" smtClean="0"/>
              <a:t>Tapware</a:t>
            </a:r>
            <a:r>
              <a:rPr lang="en-AU" sz="1600" dirty="0" smtClean="0"/>
              <a:t>, Ball Valves).</a:t>
            </a:r>
          </a:p>
          <a:p>
            <a:pPr>
              <a:lnSpc>
                <a:spcPct val="80000"/>
              </a:lnSpc>
            </a:pPr>
            <a:endParaRPr lang="en-AU" sz="1600" dirty="0" smtClean="0"/>
          </a:p>
          <a:p>
            <a:pPr>
              <a:lnSpc>
                <a:spcPct val="80000"/>
              </a:lnSpc>
            </a:pPr>
            <a:r>
              <a:rPr lang="en-AU" sz="1600" i="1" dirty="0" smtClean="0"/>
              <a:t>Wholly Metallic</a:t>
            </a:r>
            <a:r>
              <a:rPr lang="en-AU" sz="1600" dirty="0" smtClean="0"/>
              <a:t> – Metallic Pipes and Fittings (</a:t>
            </a:r>
            <a:r>
              <a:rPr lang="en-AU" sz="1600" dirty="0" err="1" smtClean="0"/>
              <a:t>eg</a:t>
            </a:r>
            <a:r>
              <a:rPr lang="en-AU" sz="1600" dirty="0" smtClean="0"/>
              <a:t> Copper and Stainless Steel Pipes).</a:t>
            </a:r>
          </a:p>
          <a:p>
            <a:pPr>
              <a:lnSpc>
                <a:spcPct val="80000"/>
              </a:lnSpc>
            </a:pPr>
            <a:endParaRPr lang="en-AU" sz="1600" dirty="0" smtClean="0"/>
          </a:p>
          <a:p>
            <a:pPr>
              <a:lnSpc>
                <a:spcPct val="80000"/>
              </a:lnSpc>
            </a:pPr>
            <a:r>
              <a:rPr lang="en-AU" sz="1600" i="1" dirty="0" smtClean="0"/>
              <a:t>Hot Water Systems</a:t>
            </a:r>
            <a:r>
              <a:rPr lang="en-AU" sz="1600" dirty="0" smtClean="0"/>
              <a:t> – Water Heating devices such as Solar, Gas, Heat Pump combinations).</a:t>
            </a:r>
            <a:endParaRPr lang="en-AU" sz="1600" i="1" dirty="0" smtClean="0"/>
          </a:p>
        </p:txBody>
      </p:sp>
      <p:sp>
        <p:nvSpPr>
          <p:cNvPr id="21510" name="Rectangle 6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AU" sz="1600" u="sng" dirty="0" smtClean="0"/>
              <a:t>Example of Products Tested:</a:t>
            </a:r>
          </a:p>
          <a:p>
            <a:pPr>
              <a:lnSpc>
                <a:spcPct val="80000"/>
              </a:lnSpc>
            </a:pPr>
            <a:r>
              <a:rPr lang="en-AU" sz="1600" dirty="0" smtClean="0"/>
              <a:t>Epoxy Coatings.</a:t>
            </a:r>
          </a:p>
          <a:p>
            <a:pPr>
              <a:lnSpc>
                <a:spcPct val="80000"/>
              </a:lnSpc>
            </a:pPr>
            <a:r>
              <a:rPr lang="en-AU" sz="1800" dirty="0" smtClean="0"/>
              <a:t>Valves</a:t>
            </a:r>
            <a:r>
              <a:rPr lang="en-AU" sz="1600" dirty="0" smtClean="0"/>
              <a:t> (Ball/Gate/Hydrant)</a:t>
            </a:r>
          </a:p>
          <a:p>
            <a:pPr>
              <a:lnSpc>
                <a:spcPct val="80000"/>
              </a:lnSpc>
            </a:pPr>
            <a:r>
              <a:rPr lang="en-AU" sz="1600" dirty="0" smtClean="0"/>
              <a:t>Lubricants</a:t>
            </a:r>
          </a:p>
          <a:p>
            <a:pPr>
              <a:lnSpc>
                <a:spcPct val="80000"/>
              </a:lnSpc>
            </a:pPr>
            <a:r>
              <a:rPr lang="en-AU" sz="1600" dirty="0" smtClean="0"/>
              <a:t>Domestic </a:t>
            </a:r>
            <a:r>
              <a:rPr lang="en-AU" sz="1600" dirty="0" err="1" smtClean="0"/>
              <a:t>Tapware</a:t>
            </a:r>
            <a:endParaRPr lang="en-AU" sz="1600" dirty="0" smtClean="0"/>
          </a:p>
          <a:p>
            <a:pPr>
              <a:lnSpc>
                <a:spcPct val="80000"/>
              </a:lnSpc>
            </a:pPr>
            <a:r>
              <a:rPr lang="en-AU" sz="1600" dirty="0" smtClean="0"/>
              <a:t>Hot Water Systems</a:t>
            </a:r>
          </a:p>
          <a:p>
            <a:pPr>
              <a:lnSpc>
                <a:spcPct val="80000"/>
              </a:lnSpc>
            </a:pPr>
            <a:r>
              <a:rPr lang="en-AU" sz="1600" dirty="0" smtClean="0"/>
              <a:t>Sealing (Gaskets/O-Rings)</a:t>
            </a:r>
          </a:p>
          <a:p>
            <a:pPr>
              <a:lnSpc>
                <a:spcPct val="80000"/>
              </a:lnSpc>
            </a:pPr>
            <a:r>
              <a:rPr lang="en-AU" sz="1600" dirty="0" smtClean="0"/>
              <a:t>Pipes and Pipe Fittings</a:t>
            </a:r>
          </a:p>
          <a:p>
            <a:pPr>
              <a:lnSpc>
                <a:spcPct val="80000"/>
              </a:lnSpc>
            </a:pPr>
            <a:r>
              <a:rPr lang="en-AU" sz="1600" dirty="0" smtClean="0"/>
              <a:t>Water Tank Material</a:t>
            </a:r>
          </a:p>
          <a:p>
            <a:pPr>
              <a:lnSpc>
                <a:spcPct val="80000"/>
              </a:lnSpc>
            </a:pPr>
            <a:endParaRPr lang="en-AU" sz="1600" dirty="0" smtClean="0"/>
          </a:p>
        </p:txBody>
      </p:sp>
      <p:pic>
        <p:nvPicPr>
          <p:cNvPr id="21513" name="Picture 9" descr="ANd9GcQAs-nWo2yD72OkmiFY7SBH-Dn9pEBn_uYHIrUdXbz4eVCAE1NA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8024" y="3861048"/>
            <a:ext cx="1276350" cy="1871662"/>
          </a:xfrm>
          <a:prstGeom prst="rect">
            <a:avLst/>
          </a:prstGeom>
          <a:noFill/>
        </p:spPr>
      </p:pic>
      <p:pic>
        <p:nvPicPr>
          <p:cNvPr id="21515" name="Picture 11" descr="92917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16216" y="3789040"/>
            <a:ext cx="1871662" cy="1871663"/>
          </a:xfrm>
          <a:prstGeom prst="rect">
            <a:avLst/>
          </a:prstGeom>
          <a:noFill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584200" cy="129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Not covered by AS/NZS 4020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AU" sz="2000" dirty="0" smtClean="0"/>
              <a:t>Lime</a:t>
            </a:r>
          </a:p>
          <a:p>
            <a:pPr>
              <a:lnSpc>
                <a:spcPct val="80000"/>
              </a:lnSpc>
            </a:pPr>
            <a:endParaRPr lang="en-AU" sz="2000" dirty="0" smtClean="0"/>
          </a:p>
          <a:p>
            <a:pPr>
              <a:lnSpc>
                <a:spcPct val="80000"/>
              </a:lnSpc>
            </a:pPr>
            <a:r>
              <a:rPr lang="en-AU" sz="2000" dirty="0" smtClean="0"/>
              <a:t>Coagulants</a:t>
            </a:r>
          </a:p>
          <a:p>
            <a:pPr>
              <a:lnSpc>
                <a:spcPct val="80000"/>
              </a:lnSpc>
            </a:pPr>
            <a:endParaRPr lang="en-AU" sz="2000" dirty="0" smtClean="0"/>
          </a:p>
          <a:p>
            <a:pPr>
              <a:lnSpc>
                <a:spcPct val="80000"/>
              </a:lnSpc>
            </a:pPr>
            <a:r>
              <a:rPr lang="en-AU" sz="2000" dirty="0" smtClean="0"/>
              <a:t>Activated Carbon (Filter Media)</a:t>
            </a:r>
          </a:p>
          <a:p>
            <a:pPr>
              <a:lnSpc>
                <a:spcPct val="80000"/>
              </a:lnSpc>
            </a:pPr>
            <a:endParaRPr lang="en-AU" sz="2000" dirty="0" smtClean="0"/>
          </a:p>
          <a:p>
            <a:pPr>
              <a:lnSpc>
                <a:spcPct val="80000"/>
              </a:lnSpc>
            </a:pPr>
            <a:r>
              <a:rPr lang="en-AU" sz="2000" dirty="0" smtClean="0"/>
              <a:t>Ion-Exchange Resins</a:t>
            </a:r>
          </a:p>
          <a:p>
            <a:pPr>
              <a:lnSpc>
                <a:spcPct val="80000"/>
              </a:lnSpc>
            </a:pPr>
            <a:endParaRPr lang="en-AU" sz="2000" dirty="0" smtClean="0"/>
          </a:p>
          <a:p>
            <a:pPr>
              <a:lnSpc>
                <a:spcPct val="80000"/>
              </a:lnSpc>
            </a:pPr>
            <a:r>
              <a:rPr lang="en-AU" sz="2000" dirty="0" smtClean="0"/>
              <a:t>Electric Kettles</a:t>
            </a:r>
          </a:p>
          <a:p>
            <a:pPr>
              <a:lnSpc>
                <a:spcPct val="80000"/>
              </a:lnSpc>
            </a:pPr>
            <a:endParaRPr lang="en-AU" sz="2000" dirty="0" smtClean="0"/>
          </a:p>
          <a:p>
            <a:pPr>
              <a:lnSpc>
                <a:spcPct val="80000"/>
              </a:lnSpc>
            </a:pPr>
            <a:r>
              <a:rPr lang="en-AU" sz="2000" dirty="0" smtClean="0"/>
              <a:t>Water Bottles</a:t>
            </a:r>
          </a:p>
          <a:p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endParaRPr lang="en-AU" dirty="0" smtClean="0"/>
          </a:p>
          <a:p>
            <a:pPr>
              <a:buNone/>
            </a:pPr>
            <a:endParaRPr lang="en-AU" dirty="0"/>
          </a:p>
        </p:txBody>
      </p:sp>
      <p:pic>
        <p:nvPicPr>
          <p:cNvPr id="1026" name="Picture 2" descr="http://image.made-in-china.com/2f0j00lCmtayzPJTbp/Electric-Kettle-DB-0800-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00192" y="1412776"/>
            <a:ext cx="2023659" cy="2159576"/>
          </a:xfrm>
          <a:prstGeom prst="rect">
            <a:avLst/>
          </a:prstGeom>
          <a:noFill/>
        </p:spPr>
      </p:pic>
      <p:pic>
        <p:nvPicPr>
          <p:cNvPr id="10242" name="Picture 2" descr="http://farm4.staticflickr.com/3330/3524986065_197015b5ca_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32040" y="3645024"/>
            <a:ext cx="2916323" cy="1944216"/>
          </a:xfrm>
          <a:prstGeom prst="rect">
            <a:avLst/>
          </a:prstGeom>
          <a:noFill/>
        </p:spPr>
      </p:pic>
      <p:pic>
        <p:nvPicPr>
          <p:cNvPr id="10244" name="Picture 4" descr="http://www.drjoanna.com.au/wp-content/uploads/2013/01/plastic-bottled-water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67944" y="1340768"/>
            <a:ext cx="1632085" cy="2088232"/>
          </a:xfrm>
          <a:prstGeom prst="rect">
            <a:avLst/>
          </a:prstGeom>
          <a:noFill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7504" y="188640"/>
            <a:ext cx="584200" cy="129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Requirements of AS/NZS 4020.</a:t>
            </a:r>
          </a:p>
        </p:txBody>
      </p:sp>
      <p:sp>
        <p:nvSpPr>
          <p:cNvPr id="23557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AU" sz="2400" b="1" dirty="0" smtClean="0"/>
              <a:t>Composite Test</a:t>
            </a:r>
          </a:p>
          <a:p>
            <a:r>
              <a:rPr lang="en-AU" sz="1800" dirty="0" smtClean="0"/>
              <a:t>Taste Assessment</a:t>
            </a:r>
          </a:p>
          <a:p>
            <a:endParaRPr lang="en-AU" sz="1800" dirty="0" smtClean="0"/>
          </a:p>
          <a:p>
            <a:r>
              <a:rPr lang="en-AU" sz="1800" dirty="0" smtClean="0"/>
              <a:t>Appearance (Colour &amp; Turbidity)</a:t>
            </a:r>
          </a:p>
          <a:p>
            <a:endParaRPr lang="en-AU" sz="1800" dirty="0" smtClean="0"/>
          </a:p>
          <a:p>
            <a:r>
              <a:rPr lang="en-AU" sz="1800" dirty="0" smtClean="0"/>
              <a:t>Microbial Growth</a:t>
            </a:r>
          </a:p>
          <a:p>
            <a:endParaRPr lang="en-AU" sz="1800" dirty="0" smtClean="0"/>
          </a:p>
          <a:p>
            <a:r>
              <a:rPr lang="en-AU" sz="1800" dirty="0" err="1" smtClean="0"/>
              <a:t>Cytotoxic</a:t>
            </a:r>
            <a:r>
              <a:rPr lang="en-AU" sz="1800" dirty="0" smtClean="0"/>
              <a:t> Activity</a:t>
            </a:r>
          </a:p>
          <a:p>
            <a:endParaRPr lang="en-AU" sz="1800" dirty="0" smtClean="0"/>
          </a:p>
          <a:p>
            <a:r>
              <a:rPr lang="en-AU" sz="1800" dirty="0" smtClean="0"/>
              <a:t>Mutagenic Activity</a:t>
            </a:r>
          </a:p>
          <a:p>
            <a:endParaRPr lang="en-AU" sz="1800" dirty="0" smtClean="0"/>
          </a:p>
          <a:p>
            <a:r>
              <a:rPr lang="en-AU" sz="1800" dirty="0" smtClean="0"/>
              <a:t>Extraction of Metals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644008" y="1556792"/>
            <a:ext cx="4038600" cy="4525963"/>
          </a:xfrm>
        </p:spPr>
        <p:txBody>
          <a:bodyPr/>
          <a:lstStyle/>
          <a:p>
            <a:pPr>
              <a:buFontTx/>
              <a:buNone/>
            </a:pPr>
            <a:r>
              <a:rPr lang="en-AU" sz="2400" b="1" dirty="0" smtClean="0"/>
              <a:t>Wholly Metallic Tests</a:t>
            </a:r>
          </a:p>
          <a:p>
            <a:r>
              <a:rPr lang="en-AU" sz="1800" dirty="0" smtClean="0"/>
              <a:t>Taste Assessment</a:t>
            </a:r>
          </a:p>
          <a:p>
            <a:endParaRPr lang="en-AU" sz="1800" dirty="0" smtClean="0"/>
          </a:p>
          <a:p>
            <a:r>
              <a:rPr lang="en-AU" sz="1800" dirty="0" smtClean="0"/>
              <a:t>Appearance (Colour &amp; Turbidity)</a:t>
            </a:r>
          </a:p>
          <a:p>
            <a:endParaRPr lang="en-AU" sz="1800" dirty="0" smtClean="0"/>
          </a:p>
          <a:p>
            <a:r>
              <a:rPr lang="en-AU" sz="1800" dirty="0" err="1" smtClean="0"/>
              <a:t>Cytotoxic</a:t>
            </a:r>
            <a:r>
              <a:rPr lang="en-AU" sz="1800" dirty="0" smtClean="0"/>
              <a:t> Activity</a:t>
            </a:r>
          </a:p>
          <a:p>
            <a:endParaRPr lang="en-AU" sz="1800" dirty="0" smtClean="0"/>
          </a:p>
          <a:p>
            <a:r>
              <a:rPr lang="en-AU" sz="1800" dirty="0" smtClean="0"/>
              <a:t>Extraction of Metals</a:t>
            </a:r>
          </a:p>
          <a:p>
            <a:endParaRPr lang="en-AU" sz="1800" dirty="0" smtClean="0"/>
          </a:p>
        </p:txBody>
      </p:sp>
      <p:pic>
        <p:nvPicPr>
          <p:cNvPr id="2355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5888"/>
            <a:ext cx="584200" cy="129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8" name="Picture 2" descr="http://www.ikea.com/au/en/images/products/lagan-single-lever-kitchen-mixer-tap__45950_PE142539_S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15816" y="3284984"/>
            <a:ext cx="1810172" cy="1810172"/>
          </a:xfrm>
          <a:prstGeom prst="rect">
            <a:avLst/>
          </a:prstGeom>
          <a:noFill/>
        </p:spPr>
      </p:pic>
      <p:pic>
        <p:nvPicPr>
          <p:cNvPr id="9220" name="Picture 4" descr="http://www.thomasnet.com/articles/image/stainless-steel-tube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80112" y="4365104"/>
            <a:ext cx="1824203" cy="13681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Requirements of AS/NZS 4020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AU" sz="2000" b="1" dirty="0" smtClean="0"/>
              <a:t>Appendix K (HWS Testing)</a:t>
            </a:r>
          </a:p>
          <a:p>
            <a:pPr>
              <a:buFontTx/>
              <a:buNone/>
            </a:pPr>
            <a:endParaRPr lang="en-AU" sz="2000" b="1" dirty="0" smtClean="0"/>
          </a:p>
          <a:p>
            <a:r>
              <a:rPr lang="en-AU" sz="2000" dirty="0" smtClean="0"/>
              <a:t>Appearance (Colour &amp; Turbidity)</a:t>
            </a:r>
          </a:p>
          <a:p>
            <a:endParaRPr lang="en-AU" sz="2000" dirty="0" smtClean="0"/>
          </a:p>
          <a:p>
            <a:r>
              <a:rPr lang="en-AU" sz="2000" dirty="0" err="1" smtClean="0"/>
              <a:t>Cytotoxic</a:t>
            </a:r>
            <a:r>
              <a:rPr lang="en-AU" sz="2000" dirty="0" smtClean="0"/>
              <a:t> Activity</a:t>
            </a:r>
          </a:p>
          <a:p>
            <a:endParaRPr lang="en-AU" sz="2000" dirty="0" smtClean="0"/>
          </a:p>
          <a:p>
            <a:r>
              <a:rPr lang="en-AU" sz="2000" dirty="0" smtClean="0"/>
              <a:t>Mutagenic Activity</a:t>
            </a:r>
          </a:p>
          <a:p>
            <a:endParaRPr lang="en-AU" sz="2000" dirty="0" smtClean="0"/>
          </a:p>
          <a:p>
            <a:r>
              <a:rPr lang="en-AU" sz="2000" dirty="0" smtClean="0"/>
              <a:t>Extraction of Metals</a:t>
            </a:r>
          </a:p>
          <a:p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endParaRPr lang="en-AU" dirty="0" smtClean="0"/>
          </a:p>
          <a:p>
            <a:pPr>
              <a:buNone/>
            </a:pPr>
            <a:endParaRPr lang="en-A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5888"/>
            <a:ext cx="584200" cy="129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0" name="Picture 2" descr="http://www.solarchoice.net.au/blog/wp-content/uploads/solar_hot-water-flow-picture2-300x24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92080" y="2348880"/>
            <a:ext cx="2857500" cy="23050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611560" y="116632"/>
            <a:ext cx="8229600" cy="1143000"/>
          </a:xfrm>
        </p:spPr>
        <p:txBody>
          <a:bodyPr/>
          <a:lstStyle/>
          <a:p>
            <a:r>
              <a:rPr lang="en-AU" dirty="0" smtClean="0"/>
              <a:t>Understanding each Appendix.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24744"/>
            <a:ext cx="8409112" cy="4958011"/>
          </a:xfrm>
        </p:spPr>
        <p:txBody>
          <a:bodyPr/>
          <a:lstStyle/>
          <a:p>
            <a:pPr algn="ctr">
              <a:lnSpc>
                <a:spcPct val="80000"/>
              </a:lnSpc>
              <a:buNone/>
            </a:pPr>
            <a:r>
              <a:rPr lang="en-AU" sz="2000" b="1" dirty="0" smtClean="0"/>
              <a:t>Taste of Water Extract</a:t>
            </a:r>
            <a:r>
              <a:rPr lang="en-AU" sz="2000" dirty="0" smtClean="0"/>
              <a:t> </a:t>
            </a:r>
          </a:p>
          <a:p>
            <a:pPr algn="ctr">
              <a:lnSpc>
                <a:spcPct val="80000"/>
              </a:lnSpc>
              <a:buNone/>
            </a:pPr>
            <a:r>
              <a:rPr lang="en-AU" sz="1800" dirty="0" smtClean="0"/>
              <a:t>Trained group of panellists assess water extracts for </a:t>
            </a:r>
            <a:r>
              <a:rPr lang="en-AU" sz="1800" dirty="0" err="1" smtClean="0"/>
              <a:t>discernable</a:t>
            </a:r>
            <a:r>
              <a:rPr lang="en-AU" sz="1800" dirty="0" smtClean="0"/>
              <a:t> tastes.</a:t>
            </a:r>
          </a:p>
          <a:p>
            <a:pPr>
              <a:lnSpc>
                <a:spcPct val="80000"/>
              </a:lnSpc>
              <a:buNone/>
            </a:pPr>
            <a:endParaRPr lang="en-AU" sz="1800" dirty="0" smtClean="0"/>
          </a:p>
          <a:p>
            <a:pPr algn="ctr">
              <a:lnSpc>
                <a:spcPct val="80000"/>
              </a:lnSpc>
              <a:buNone/>
            </a:pPr>
            <a:r>
              <a:rPr lang="en-AU" sz="2000" b="1" dirty="0" smtClean="0"/>
              <a:t>Appearance of Water Extract</a:t>
            </a:r>
            <a:endParaRPr lang="en-AU" sz="2000" dirty="0" smtClean="0"/>
          </a:p>
          <a:p>
            <a:pPr algn="ctr">
              <a:lnSpc>
                <a:spcPct val="80000"/>
              </a:lnSpc>
              <a:buNone/>
            </a:pPr>
            <a:r>
              <a:rPr lang="en-AU" sz="2000" dirty="0" smtClean="0"/>
              <a:t> </a:t>
            </a:r>
            <a:r>
              <a:rPr lang="en-AU" sz="1800" dirty="0" smtClean="0"/>
              <a:t>Leaching of compounds that effect visual aspect of water. Colour and Turbidity.</a:t>
            </a:r>
          </a:p>
          <a:p>
            <a:pPr>
              <a:lnSpc>
                <a:spcPct val="80000"/>
              </a:lnSpc>
              <a:buNone/>
            </a:pPr>
            <a:endParaRPr lang="en-AU" sz="1800" dirty="0" smtClean="0"/>
          </a:p>
          <a:p>
            <a:pPr algn="ctr">
              <a:lnSpc>
                <a:spcPct val="80000"/>
              </a:lnSpc>
              <a:buNone/>
            </a:pPr>
            <a:r>
              <a:rPr lang="en-AU" sz="1800" b="1" dirty="0" smtClean="0"/>
              <a:t>Growth of Aquatic Microorganisms</a:t>
            </a:r>
            <a:r>
              <a:rPr lang="en-AU" sz="1800" dirty="0" smtClean="0"/>
              <a:t> </a:t>
            </a:r>
            <a:endParaRPr lang="en-AU" sz="1800" i="1" dirty="0" smtClean="0"/>
          </a:p>
          <a:p>
            <a:pPr algn="ctr">
              <a:lnSpc>
                <a:spcPct val="80000"/>
              </a:lnSpc>
              <a:buNone/>
            </a:pPr>
            <a:r>
              <a:rPr lang="en-AU" sz="1800" dirty="0" smtClean="0"/>
              <a:t>Ability or inability to provide nutrient source for Microorganism growth.</a:t>
            </a:r>
          </a:p>
          <a:p>
            <a:pPr>
              <a:lnSpc>
                <a:spcPct val="80000"/>
              </a:lnSpc>
              <a:buNone/>
            </a:pPr>
            <a:endParaRPr lang="en-AU" sz="1800" dirty="0" smtClean="0"/>
          </a:p>
          <a:p>
            <a:pPr algn="ctr">
              <a:lnSpc>
                <a:spcPct val="80000"/>
              </a:lnSpc>
              <a:buNone/>
            </a:pPr>
            <a:r>
              <a:rPr lang="en-AU" sz="1800" b="1" dirty="0" err="1" smtClean="0"/>
              <a:t>Cytotoxic</a:t>
            </a:r>
            <a:r>
              <a:rPr lang="en-AU" sz="1800" b="1" dirty="0" smtClean="0"/>
              <a:t> Activity of Water Extract</a:t>
            </a:r>
            <a:r>
              <a:rPr lang="en-AU" sz="1800" dirty="0" smtClean="0"/>
              <a:t>  </a:t>
            </a:r>
          </a:p>
          <a:p>
            <a:pPr algn="ctr">
              <a:lnSpc>
                <a:spcPct val="80000"/>
              </a:lnSpc>
              <a:buNone/>
            </a:pPr>
            <a:r>
              <a:rPr lang="en-AU" sz="1800" dirty="0" smtClean="0"/>
              <a:t>To ensure poisonous (toxic) compounds are not leached.</a:t>
            </a:r>
          </a:p>
          <a:p>
            <a:pPr>
              <a:lnSpc>
                <a:spcPct val="80000"/>
              </a:lnSpc>
              <a:buNone/>
            </a:pPr>
            <a:endParaRPr lang="en-AU" sz="1800" dirty="0" smtClean="0"/>
          </a:p>
          <a:p>
            <a:pPr algn="ctr">
              <a:lnSpc>
                <a:spcPct val="80000"/>
              </a:lnSpc>
              <a:buNone/>
            </a:pPr>
            <a:r>
              <a:rPr lang="en-AU" sz="1800" b="1" dirty="0" smtClean="0"/>
              <a:t>Mutagenic Activity of Water Extract</a:t>
            </a:r>
            <a:r>
              <a:rPr lang="en-AU" sz="1800" dirty="0" smtClean="0"/>
              <a:t>  </a:t>
            </a:r>
          </a:p>
          <a:p>
            <a:pPr algn="ctr">
              <a:lnSpc>
                <a:spcPct val="80000"/>
              </a:lnSpc>
              <a:buNone/>
            </a:pPr>
            <a:r>
              <a:rPr lang="en-AU" sz="1800" dirty="0" smtClean="0"/>
              <a:t>No compounds are released that can cause genetic mutations.</a:t>
            </a:r>
          </a:p>
          <a:p>
            <a:pPr>
              <a:lnSpc>
                <a:spcPct val="80000"/>
              </a:lnSpc>
              <a:buNone/>
            </a:pPr>
            <a:endParaRPr lang="en-AU" sz="1800" dirty="0" smtClean="0"/>
          </a:p>
          <a:p>
            <a:pPr algn="ctr">
              <a:lnSpc>
                <a:spcPct val="80000"/>
              </a:lnSpc>
              <a:buNone/>
            </a:pPr>
            <a:r>
              <a:rPr lang="en-AU" sz="1800" b="1" dirty="0" smtClean="0"/>
              <a:t>Extraction of Metals</a:t>
            </a:r>
            <a:r>
              <a:rPr lang="en-AU" sz="1800" dirty="0" smtClean="0"/>
              <a:t> </a:t>
            </a:r>
            <a:endParaRPr lang="en-AU" sz="1800" i="1" dirty="0" smtClean="0"/>
          </a:p>
          <a:p>
            <a:pPr algn="ctr">
              <a:lnSpc>
                <a:spcPct val="80000"/>
              </a:lnSpc>
              <a:buNone/>
            </a:pPr>
            <a:r>
              <a:rPr lang="en-AU" sz="1800" dirty="0" smtClean="0"/>
              <a:t>Metallic elements do not exceed the maximum allowable concentration.</a:t>
            </a:r>
            <a:endParaRPr lang="en-AU" sz="1800" i="1" dirty="0" smtClean="0"/>
          </a:p>
        </p:txBody>
      </p:sp>
      <p:pic>
        <p:nvPicPr>
          <p:cNvPr id="2560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84200" cy="129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AU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AU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756</TotalTime>
  <Words>832</Words>
  <Application>Microsoft Office PowerPoint</Application>
  <PresentationFormat>On-screen Show (4:3)</PresentationFormat>
  <Paragraphs>198</Paragraphs>
  <Slides>17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Custom Design</vt:lpstr>
      <vt:lpstr>HEADING size 54 Arial</vt:lpstr>
      <vt:lpstr>Slide 2</vt:lpstr>
      <vt:lpstr>What does AS/NZS 4020 mean?</vt:lpstr>
      <vt:lpstr>Requirements of AS/NZS 4020</vt:lpstr>
      <vt:lpstr>AS/NZS 4020 Covers the following:</vt:lpstr>
      <vt:lpstr>Not covered by AS/NZS 4020</vt:lpstr>
      <vt:lpstr>Requirements of AS/NZS 4020.</vt:lpstr>
      <vt:lpstr>Requirements of AS/NZS 4020</vt:lpstr>
      <vt:lpstr>Understanding each Appendix.</vt:lpstr>
      <vt:lpstr>How Testing is Determined.</vt:lpstr>
      <vt:lpstr>Testing in the Laboratory.</vt:lpstr>
      <vt:lpstr>Hot Water System under AS/NZS 4020.</vt:lpstr>
      <vt:lpstr>Potential Issues with Test Results.</vt:lpstr>
      <vt:lpstr>Testing Consideration.</vt:lpstr>
      <vt:lpstr>AS/NZS 4020 &amp; WaterMark</vt:lpstr>
      <vt:lpstr>Conclusion</vt:lpstr>
      <vt:lpstr>More Information on AS/NZS 4020.</vt:lpstr>
    </vt:vector>
  </TitlesOfParts>
  <Company>Group 5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HEADING size 54 Arial</dc:title>
  <dc:creator>Bindi.Cooper@abcb.gov.au</dc:creator>
  <cp:lastModifiedBy>Peter Christopoulos</cp:lastModifiedBy>
  <cp:revision>113</cp:revision>
  <dcterms:created xsi:type="dcterms:W3CDTF">2003-08-15T01:29:31Z</dcterms:created>
  <dcterms:modified xsi:type="dcterms:W3CDTF">2014-02-14T01:00:13Z</dcterms:modified>
  <cp:category>BAF 2013 powerpoint presentation</cp:category>
</cp:coreProperties>
</file>